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"/>
  </p:notesMasterIdLst>
  <p:sldIdLst>
    <p:sldId id="263" r:id="rId2"/>
    <p:sldId id="264" r:id="rId3"/>
    <p:sldId id="265" r:id="rId4"/>
    <p:sldId id="266" r:id="rId5"/>
  </p:sldIdLst>
  <p:sldSz cx="10080625" cy="7559675"/>
  <p:notesSz cx="7556500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788" y="9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4900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2025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altLang="fr-FR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6725" y="0"/>
            <a:ext cx="3276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8413"/>
            <a:ext cx="3276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6725" y="10158413"/>
            <a:ext cx="3276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 sz="1400" smtClean="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D86424F5-4D1D-49C8-96D9-7B04A8741A4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845681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>
              <a:lnSpc>
                <a:spcPct val="95000"/>
              </a:lnSpc>
            </a:pPr>
            <a:fld id="{DF422FCA-2117-4BBE-86AD-6E3C007AFA11}" type="slidenum">
              <a:rPr lang="fr-FR" altLang="fr-FR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</a:pPr>
              <a:t>1</a:t>
            </a:fld>
            <a:endParaRPr lang="fr-FR" altLang="fr-F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843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2800"/>
            <a:ext cx="5345113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3613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40606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>
              <a:lnSpc>
                <a:spcPct val="95000"/>
              </a:lnSpc>
            </a:pPr>
            <a:fld id="{CC10B1DE-94CD-4CAA-955F-DF1AAD9E0767}" type="slidenum">
              <a:rPr lang="fr-FR" altLang="fr-FR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</a:pPr>
              <a:t>2</a:t>
            </a:fld>
            <a:endParaRPr lang="fr-FR" altLang="fr-F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048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2800"/>
            <a:ext cx="5345113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3613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9567061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>
              <a:lnSpc>
                <a:spcPct val="95000"/>
              </a:lnSpc>
            </a:pPr>
            <a:fld id="{AD043D2B-AAAB-4B70-91A2-1BAAD2347F98}" type="slidenum">
              <a:rPr lang="fr-FR" altLang="fr-FR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</a:pPr>
              <a:t>3</a:t>
            </a:fld>
            <a:endParaRPr lang="fr-FR" altLang="fr-F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3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2800"/>
            <a:ext cx="5345113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3613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338593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>
              <a:lnSpc>
                <a:spcPct val="95000"/>
              </a:lnSpc>
            </a:pPr>
            <a:fld id="{A229C6B1-6DE3-4B56-B759-F51932940A85}" type="slidenum">
              <a:rPr lang="fr-FR" altLang="fr-FR">
                <a:solidFill>
                  <a:srgbClr val="000000"/>
                </a:solidFill>
                <a:latin typeface="Times New Roman" panose="02020603050405020304" pitchFamily="18" charset="0"/>
              </a:rPr>
              <a:pPr>
                <a:lnSpc>
                  <a:spcPct val="95000"/>
                </a:lnSpc>
              </a:pPr>
              <a:t>4</a:t>
            </a:fld>
            <a:endParaRPr lang="fr-FR" altLang="fr-FR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2457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4900" y="812800"/>
            <a:ext cx="5345113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3613" cy="4811712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78852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52049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00098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200900" y="539750"/>
            <a:ext cx="2159000" cy="64420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720725" y="539750"/>
            <a:ext cx="6327775" cy="644207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86583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571277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568182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20725" y="2124075"/>
            <a:ext cx="4243388" cy="485775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16513" y="2124075"/>
            <a:ext cx="4243387" cy="485775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02948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0516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34806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5734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81811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CH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71940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60475" y="539750"/>
            <a:ext cx="7558088" cy="125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texte-titre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20725" y="2124075"/>
            <a:ext cx="8639175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fr-FR"/>
              <a:t>Cliquez pour éditer le format du plan de texte</a:t>
            </a:r>
          </a:p>
          <a:p>
            <a:pPr lvl="1"/>
            <a:r>
              <a:rPr lang="en-GB" altLang="fr-FR"/>
              <a:t>Second niveau de plan</a:t>
            </a:r>
          </a:p>
          <a:p>
            <a:pPr lvl="2"/>
            <a:r>
              <a:rPr lang="en-GB" altLang="fr-FR"/>
              <a:t>Troisième niveau de plan</a:t>
            </a:r>
          </a:p>
          <a:p>
            <a:pPr lvl="3"/>
            <a:r>
              <a:rPr lang="en-GB" altLang="fr-FR"/>
              <a:t>Quatrième niveau de plan</a:t>
            </a:r>
          </a:p>
          <a:p>
            <a:pPr lvl="4"/>
            <a:r>
              <a:rPr lang="en-GB" altLang="fr-FR"/>
              <a:t>Cinquième niveau de plan</a:t>
            </a:r>
          </a:p>
          <a:p>
            <a:pPr lvl="4"/>
            <a:r>
              <a:rPr lang="en-GB" altLang="fr-FR"/>
              <a:t>Sixième niveau de plan</a:t>
            </a:r>
          </a:p>
          <a:p>
            <a:pPr lvl="4"/>
            <a:r>
              <a:rPr lang="en-GB" altLang="fr-FR"/>
              <a:t>Septième niveau de plan</a:t>
            </a:r>
          </a:p>
          <a:p>
            <a:pPr lvl="4"/>
            <a:r>
              <a:rPr lang="en-GB" altLang="fr-FR"/>
              <a:t>Huitième niveau de plan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lnSpc>
          <a:spcPct val="13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kern="12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13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Papyrus" panose="03070502060502030205" pitchFamily="66" charset="0"/>
          <a:cs typeface="DejaVu Sans" panose="020B0603030804020204" pitchFamily="34" charset="0"/>
        </a:defRPr>
      </a:lvl2pPr>
      <a:lvl3pPr algn="ctr" defTabSz="449263" rtl="0" eaLnBrk="0" fontAlgn="base" hangingPunct="0">
        <a:lnSpc>
          <a:spcPct val="13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Papyrus" panose="03070502060502030205" pitchFamily="66" charset="0"/>
          <a:cs typeface="DejaVu Sans" panose="020B0603030804020204" pitchFamily="34" charset="0"/>
        </a:defRPr>
      </a:lvl3pPr>
      <a:lvl4pPr algn="ctr" defTabSz="449263" rtl="0" eaLnBrk="0" fontAlgn="base" hangingPunct="0">
        <a:lnSpc>
          <a:spcPct val="13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Papyrus" panose="03070502060502030205" pitchFamily="66" charset="0"/>
          <a:cs typeface="DejaVu Sans" panose="020B0603030804020204" pitchFamily="34" charset="0"/>
        </a:defRPr>
      </a:lvl4pPr>
      <a:lvl5pPr algn="ctr" defTabSz="449263" rtl="0" eaLnBrk="0" fontAlgn="base" hangingPunct="0">
        <a:lnSpc>
          <a:spcPct val="13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Papyrus" panose="03070502060502030205" pitchFamily="66" charset="0"/>
          <a:cs typeface="DejaVu Sans" panose="020B0603030804020204" pitchFamily="34" charset="0"/>
        </a:defRPr>
      </a:lvl5pPr>
      <a:lvl6pPr marL="2514600" indent="-228600" algn="ctr" defTabSz="449263" rtl="0" fontAlgn="base" hangingPunct="0">
        <a:lnSpc>
          <a:spcPct val="13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Papyrus" panose="03070502060502030205" pitchFamily="66" charset="0"/>
          <a:cs typeface="DejaVu Sans" panose="020B0603030804020204" pitchFamily="34" charset="0"/>
        </a:defRPr>
      </a:lvl6pPr>
      <a:lvl7pPr marL="2971800" indent="-228600" algn="ctr" defTabSz="449263" rtl="0" fontAlgn="base" hangingPunct="0">
        <a:lnSpc>
          <a:spcPct val="13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Papyrus" panose="03070502060502030205" pitchFamily="66" charset="0"/>
          <a:cs typeface="DejaVu Sans" panose="020B0603030804020204" pitchFamily="34" charset="0"/>
        </a:defRPr>
      </a:lvl7pPr>
      <a:lvl8pPr marL="3429000" indent="-228600" algn="ctr" defTabSz="449263" rtl="0" fontAlgn="base" hangingPunct="0">
        <a:lnSpc>
          <a:spcPct val="13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Papyrus" panose="03070502060502030205" pitchFamily="66" charset="0"/>
          <a:cs typeface="DejaVu Sans" panose="020B0603030804020204" pitchFamily="34" charset="0"/>
        </a:defRPr>
      </a:lvl8pPr>
      <a:lvl9pPr marL="3886200" indent="-228600" algn="ctr" defTabSz="449263" rtl="0" fontAlgn="base" hangingPunct="0">
        <a:lnSpc>
          <a:spcPct val="131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>
          <a:solidFill>
            <a:srgbClr val="000000"/>
          </a:solidFill>
          <a:effectLst>
            <a:outerShdw blurRad="38100" dist="38100" dir="2700000" algn="tl">
              <a:srgbClr val="C0C0C0"/>
            </a:outerShdw>
          </a:effectLst>
          <a:latin typeface="Papyrus" panose="03070502060502030205" pitchFamily="66" charset="0"/>
          <a:cs typeface="DejaVu Sans" panose="020B0603030804020204" pitchFamily="34" charset="0"/>
        </a:defRPr>
      </a:lvl9pPr>
    </p:titleStyle>
    <p:bodyStyle>
      <a:lvl1pPr marL="342900" indent="-342900" algn="l" defTabSz="449263" rtl="0" eaLnBrk="0" fontAlgn="base" hangingPunct="0">
        <a:lnSpc>
          <a:spcPct val="11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11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Lohit Bengali" charset="0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11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Lohit Bengali" charset="0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11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Lohit Bengali" charset="0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112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Lohit Bengali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enacit.epfl.ch/logiciel-libre/" TargetMode="External"/><Relationship Id="rId4" Type="http://schemas.openxmlformats.org/officeDocument/2006/relationships/hyperlink" Target="http://framasoft.net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framasoft.net/" TargetMode="External"/><Relationship Id="rId3" Type="http://schemas.openxmlformats.org/officeDocument/2006/relationships/image" Target="../media/image16.png"/><Relationship Id="rId7" Type="http://schemas.openxmlformats.org/officeDocument/2006/relationships/hyperlink" Target="http://enacit.epfl.ch/logiciel-libre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nu.org/philosophy/free-sw.fr.html" TargetMode="External"/><Relationship Id="rId11" Type="http://schemas.openxmlformats.org/officeDocument/2006/relationships/hyperlink" Target="https://www.google.fr/" TargetMode="External"/><Relationship Id="rId5" Type="http://schemas.openxmlformats.org/officeDocument/2006/relationships/hyperlink" Target="https://www.youtube.com/" TargetMode="External"/><Relationship Id="rId10" Type="http://schemas.openxmlformats.org/officeDocument/2006/relationships/hyperlink" Target="https://upload.wikimedia.org/" TargetMode="External"/><Relationship Id="rId4" Type="http://schemas.openxmlformats.org/officeDocument/2006/relationships/image" Target="../media/image17.png"/><Relationship Id="rId9" Type="http://schemas.openxmlformats.org/officeDocument/2006/relationships/hyperlink" Target="http://linuxfr.org/news/le-sondage-netcraft-des-serveurs-web-de-juillet-201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ext Box 1"/>
          <p:cNvSpPr txBox="1">
            <a:spLocks noChangeArrowheads="1"/>
          </p:cNvSpPr>
          <p:nvPr/>
        </p:nvSpPr>
        <p:spPr bwMode="auto">
          <a:xfrm>
            <a:off x="1260475" y="1839913"/>
            <a:ext cx="6840538" cy="68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eaLnBrk="1">
              <a:lnSpc>
                <a:spcPct val="117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defRPr/>
            </a:pPr>
            <a:r>
              <a:rPr lang="fr-FR" altLang="fr-FR" sz="32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fr-FR" altLang="fr-FR" sz="3200">
                <a:solidFill>
                  <a:srgbClr val="66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Non Libres</a:t>
            </a:r>
            <a:r>
              <a:rPr lang="fr-FR" altLang="fr-FR" sz="32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fr-FR" altLang="fr-FR" sz="22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(</a:t>
            </a:r>
            <a:r>
              <a:rPr lang="fr-FR" altLang="fr-FR" sz="2200" i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code source non disponible</a:t>
            </a:r>
            <a:r>
              <a:rPr lang="fr-FR" altLang="fr-FR" sz="22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)</a:t>
            </a:r>
          </a:p>
        </p:txBody>
      </p:sp>
      <p:grpSp>
        <p:nvGrpSpPr>
          <p:cNvPr id="10242" name="Group 2"/>
          <p:cNvGrpSpPr>
            <a:grpSpLocks/>
          </p:cNvGrpSpPr>
          <p:nvPr/>
        </p:nvGrpSpPr>
        <p:grpSpPr bwMode="auto">
          <a:xfrm>
            <a:off x="6981825" y="2517775"/>
            <a:ext cx="1800225" cy="542925"/>
            <a:chOff x="4398" y="1586"/>
            <a:chExt cx="1134" cy="342"/>
          </a:xfrm>
        </p:grpSpPr>
        <p:pic>
          <p:nvPicPr>
            <p:cNvPr id="1742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8" y="1586"/>
              <a:ext cx="341" cy="3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7430" name="Picture 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1" y="1587"/>
              <a:ext cx="341" cy="3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7431" name="Picture 5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50" y="1587"/>
              <a:ext cx="341" cy="3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10246" name="Group 6"/>
          <p:cNvGrpSpPr>
            <a:grpSpLocks/>
          </p:cNvGrpSpPr>
          <p:nvPr/>
        </p:nvGrpSpPr>
        <p:grpSpPr bwMode="auto">
          <a:xfrm>
            <a:off x="6983413" y="3235325"/>
            <a:ext cx="1800225" cy="542925"/>
            <a:chOff x="4399" y="2038"/>
            <a:chExt cx="1134" cy="342"/>
          </a:xfrm>
        </p:grpSpPr>
        <p:pic>
          <p:nvPicPr>
            <p:cNvPr id="17426" name="Picture 7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51" y="2038"/>
              <a:ext cx="341" cy="3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7427" name="Picture 8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3" y="2039"/>
              <a:ext cx="341" cy="3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7428" name="Picture 9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99" y="2039"/>
              <a:ext cx="341" cy="2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grpSp>
        <p:nvGrpSpPr>
          <p:cNvPr id="10250" name="Group 10"/>
          <p:cNvGrpSpPr>
            <a:grpSpLocks/>
          </p:cNvGrpSpPr>
          <p:nvPr/>
        </p:nvGrpSpPr>
        <p:grpSpPr bwMode="auto">
          <a:xfrm>
            <a:off x="6800850" y="4786313"/>
            <a:ext cx="1981200" cy="541337"/>
            <a:chOff x="4284" y="3015"/>
            <a:chExt cx="1248" cy="341"/>
          </a:xfrm>
        </p:grpSpPr>
        <p:pic>
          <p:nvPicPr>
            <p:cNvPr id="17423" name="Picture 11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84" y="3015"/>
              <a:ext cx="341" cy="3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7424" name="Picture 12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38" y="3015"/>
              <a:ext cx="341" cy="3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7425" name="Picture 13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1" y="3015"/>
              <a:ext cx="341" cy="3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1295400" y="2565400"/>
            <a:ext cx="59404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marL="447675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eaLnBrk="1">
              <a:lnSpc>
                <a:spcPct val="117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Char char=""/>
              <a:defRPr/>
            </a:pPr>
            <a:r>
              <a:rPr lang="fr-FR" altLang="fr-FR" sz="26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fr-FR" altLang="fr-FR" sz="2600">
                <a:solidFill>
                  <a:srgbClr val="33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Gratuits</a:t>
            </a:r>
            <a:r>
              <a:rPr lang="fr-FR" altLang="fr-FR" sz="26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  - Graticiels </a:t>
            </a:r>
            <a:r>
              <a:rPr lang="fr-FR" altLang="fr-FR" sz="2200" i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(freewares)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1295400" y="3151188"/>
            <a:ext cx="51482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marL="447675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eaLnBrk="1">
              <a:lnSpc>
                <a:spcPct val="117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Char char=""/>
              <a:defRPr/>
            </a:pPr>
            <a:r>
              <a:rPr lang="fr-FR" altLang="fr-FR" sz="2600">
                <a:solidFill>
                  <a:srgbClr val="33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fr-FR" altLang="fr-FR" sz="2600">
                <a:solidFill>
                  <a:srgbClr val="FF33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Non gratuits</a:t>
            </a:r>
            <a:r>
              <a:rPr lang="fr-FR" altLang="fr-FR" sz="26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, droits limités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1287463" y="4162425"/>
            <a:ext cx="6840537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eaLnBrk="1">
              <a:lnSpc>
                <a:spcPct val="117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defRPr/>
            </a:pPr>
            <a:r>
              <a:rPr lang="fr-FR" altLang="fr-FR" sz="32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fr-FR" altLang="fr-FR" sz="3200">
                <a:solidFill>
                  <a:srgbClr val="6666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Libres – OpenSource</a:t>
            </a:r>
            <a:r>
              <a:rPr lang="fr-FR" altLang="fr-FR" sz="32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fr-FR" altLang="fr-FR" sz="2200" i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(liberté vs prix)</a:t>
            </a:r>
          </a:p>
          <a:p>
            <a:pPr marL="447675" eaLnBrk="1">
              <a:lnSpc>
                <a:spcPct val="117000"/>
              </a:lnSpc>
              <a:spcBef>
                <a:spcPts val="1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"/>
              <a:defRPr/>
            </a:pPr>
            <a:r>
              <a:rPr lang="fr-FR" altLang="fr-FR" sz="26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fr-FR" altLang="fr-FR" sz="2600">
                <a:solidFill>
                  <a:srgbClr val="33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Gratuits</a:t>
            </a:r>
            <a:r>
              <a:rPr lang="fr-FR" altLang="fr-FR" sz="26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, tous les droits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1295400" y="5527675"/>
            <a:ext cx="5148263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marL="447675"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eaLnBrk="1">
              <a:lnSpc>
                <a:spcPct val="117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Char char=""/>
              <a:defRPr/>
            </a:pPr>
            <a:r>
              <a:rPr lang="fr-FR" altLang="fr-FR" sz="26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 </a:t>
            </a:r>
            <a:r>
              <a:rPr lang="fr-FR" altLang="fr-FR" sz="2600">
                <a:solidFill>
                  <a:srgbClr val="FF33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Non gratuits</a:t>
            </a:r>
            <a:r>
              <a:rPr lang="fr-FR" altLang="fr-FR" sz="260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, tous les droits</a:t>
            </a:r>
          </a:p>
        </p:txBody>
      </p:sp>
      <p:sp>
        <p:nvSpPr>
          <p:cNvPr id="10258" name="Rectangle 18"/>
          <p:cNvSpPr>
            <a:spLocks noGrp="1" noChangeArrowheads="1"/>
          </p:cNvSpPr>
          <p:nvPr>
            <p:ph type="title"/>
          </p:nvPr>
        </p:nvSpPr>
        <p:spPr>
          <a:xfrm>
            <a:off x="1260475" y="785813"/>
            <a:ext cx="7559675" cy="781050"/>
          </a:xfrm>
        </p:spPr>
        <p:txBody>
          <a:bodyPr/>
          <a:lstStyle/>
          <a:p>
            <a:pPr eaLnBrk="1">
              <a:lnSpc>
                <a:spcPct val="117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/>
            </a:pPr>
            <a:r>
              <a:rPr lang="fr-FR" altLang="fr-FR" sz="4400">
                <a:latin typeface="Comic Sans MS" panose="030F0702030302020204" pitchFamily="66" charset="0"/>
              </a:rPr>
              <a:t>Différents logiciels :</a:t>
            </a:r>
          </a:p>
        </p:txBody>
      </p:sp>
      <p:grpSp>
        <p:nvGrpSpPr>
          <p:cNvPr id="10259" name="Group 19"/>
          <p:cNvGrpSpPr>
            <a:grpSpLocks/>
          </p:cNvGrpSpPr>
          <p:nvPr/>
        </p:nvGrpSpPr>
        <p:grpSpPr bwMode="auto">
          <a:xfrm>
            <a:off x="6840538" y="5557838"/>
            <a:ext cx="1982787" cy="560387"/>
            <a:chOff x="4309" y="3501"/>
            <a:chExt cx="1249" cy="353"/>
          </a:xfrm>
        </p:grpSpPr>
        <p:pic>
          <p:nvPicPr>
            <p:cNvPr id="17420" name="Picture 20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40" y="3507"/>
              <a:ext cx="341" cy="3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7421" name="Picture 21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9" y="3501"/>
              <a:ext cx="341" cy="3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7422" name="Picture 22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7" y="3555"/>
              <a:ext cx="341" cy="24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1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 additive="repl">
                                        <p:cTn id="9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" dur="1000" fill="hold"/>
                                        <p:tgtEl>
                                          <p:spTgt spid="10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1" dur="1000" fill="hold"/>
                                        <p:tgtEl>
                                          <p:spTgt spid="10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1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1000" fill="hold"/>
                                        <p:tgtEl>
                                          <p:spTgt spid="10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1000" fill="hold"/>
                                        <p:tgtEl>
                                          <p:spTgt spid="10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1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1000" fill="hold"/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1000" fill="hold"/>
                                        <p:tgtEl>
                                          <p:spTgt spid="10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7" dur="1000" fill="hold"/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8" dur="1000" fill="hold"/>
                                        <p:tgtEl>
                                          <p:spTgt spid="10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0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1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2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6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7" dur="1000" fill="hold"/>
                                        <p:tgtEl>
                                          <p:spTgt spid="10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8" dur="1000" fill="hold"/>
                                        <p:tgtEl>
                                          <p:spTgt spid="10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0" dur="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1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2" dur="10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1260475" y="782638"/>
            <a:ext cx="7559675" cy="709612"/>
          </a:xfrm>
        </p:spPr>
        <p:txBody>
          <a:bodyPr/>
          <a:lstStyle/>
          <a:p>
            <a:pPr eaLnBrk="1">
              <a:lnSpc>
                <a:spcPct val="117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/>
            </a:pPr>
            <a:r>
              <a:rPr lang="fr-FR" altLang="fr-FR" sz="4000">
                <a:latin typeface="Comic Sans MS" panose="030F0702030302020204" pitchFamily="66" charset="0"/>
              </a:rPr>
              <a:t>Les serveurs web dans le monde</a:t>
            </a:r>
          </a:p>
        </p:txBody>
      </p:sp>
      <p:pic>
        <p:nvPicPr>
          <p:cNvPr id="1945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250" y="1908175"/>
            <a:ext cx="8250238" cy="4500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4575" y="971550"/>
            <a:ext cx="7989888" cy="558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7019925" y="6621463"/>
            <a:ext cx="1239838" cy="373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1002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eaLnBrk="1"/>
            <a:r>
              <a:rPr lang="fr-FR" altLang="fr-FR">
                <a:solidFill>
                  <a:srgbClr val="000000"/>
                </a:solidFill>
                <a:hlinkClick r:id="rId4"/>
              </a:rPr>
              <a:t>Framasoft</a:t>
            </a:r>
          </a:p>
        </p:txBody>
      </p:sp>
      <p:sp>
        <p:nvSpPr>
          <p:cNvPr id="21508" name="Text Box 3"/>
          <p:cNvSpPr txBox="1">
            <a:spLocks noChangeArrowheads="1"/>
          </p:cNvSpPr>
          <p:nvPr/>
        </p:nvSpPr>
        <p:spPr bwMode="auto">
          <a:xfrm>
            <a:off x="1643063" y="6621463"/>
            <a:ext cx="2857500" cy="373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61002" rIns="90000" bIns="45000"/>
          <a:lstStyle>
            <a:lvl1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eaLnBrk="1"/>
            <a:r>
              <a:rPr lang="fr-FR" altLang="fr-FR">
                <a:solidFill>
                  <a:srgbClr val="000000"/>
                </a:solidFill>
                <a:hlinkClick r:id="rId5"/>
              </a:rPr>
              <a:t>EPFL - Logiciels libres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1260475" y="604838"/>
            <a:ext cx="7559675" cy="720725"/>
          </a:xfrm>
        </p:spPr>
        <p:txBody>
          <a:bodyPr/>
          <a:lstStyle/>
          <a:p>
            <a:pPr eaLnBrk="1">
              <a:lnSpc>
                <a:spcPct val="117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/>
            </a:pPr>
            <a:r>
              <a:rPr lang="fr-FR" altLang="fr-FR">
                <a:solidFill>
                  <a:srgbClr val="004586"/>
                </a:solidFill>
                <a:latin typeface="Comic Sans MS" panose="030F0702030302020204" pitchFamily="66" charset="0"/>
              </a:rPr>
              <a:t>Linux et les logiciels libres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260475" y="6480175"/>
            <a:ext cx="4679950" cy="30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eaLnBrk="1">
              <a:lnSpc>
                <a:spcPct val="117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r>
              <a:rPr lang="fr-FR" altLang="fr-FR" sz="1200" i="1">
                <a:effectLst>
                  <a:outerShdw blurRad="38100" dist="38100" dir="2700000" algn="tl">
                    <a:srgbClr val="C0C0C0"/>
                  </a:outerShdw>
                </a:effectLst>
                <a:latin typeface="Comic Sans MS" panose="030F0702030302020204" pitchFamily="66" charset="0"/>
              </a:rPr>
              <a:t>CAIDS : 31 août 2015 - pth</a:t>
            </a:r>
          </a:p>
        </p:txBody>
      </p:sp>
      <p:pic>
        <p:nvPicPr>
          <p:cNvPr id="2355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720725"/>
            <a:ext cx="776288" cy="90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3557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7350" y="5688013"/>
            <a:ext cx="920750" cy="900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900113" y="4625975"/>
            <a:ext cx="7559675" cy="154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 marL="896938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eaLnBrk="1"/>
            <a:r>
              <a:rPr lang="fr-FR" altLang="fr-FR" sz="1200" i="1" u="sng">
                <a:solidFill>
                  <a:srgbClr val="000000"/>
                </a:solidFill>
              </a:rPr>
              <a:t>Sources :</a:t>
            </a:r>
          </a:p>
          <a:p>
            <a:pPr eaLnBrk="1">
              <a:buSzPct val="45000"/>
              <a:buFont typeface="Wingdings" panose="05000000000000000000" pitchFamily="2" charset="2"/>
              <a:buChar char=""/>
            </a:pPr>
            <a:r>
              <a:rPr lang="fr-FR" altLang="fr-FR" sz="1200">
                <a:solidFill>
                  <a:srgbClr val="000000"/>
                </a:solidFill>
              </a:rPr>
              <a:t> Linux – Principe de base, </a:t>
            </a:r>
            <a:r>
              <a:rPr lang="fr-FR" altLang="fr-FR" sz="900">
                <a:solidFill>
                  <a:srgbClr val="000000"/>
                </a:solidFill>
              </a:rPr>
              <a:t>Ressources informatiques, ENI, 2004</a:t>
            </a:r>
          </a:p>
          <a:p>
            <a:pPr eaLnBrk="1">
              <a:buSzPct val="45000"/>
              <a:buFont typeface="Wingdings" panose="05000000000000000000" pitchFamily="2" charset="2"/>
              <a:buChar char=""/>
            </a:pPr>
            <a:r>
              <a:rPr lang="fr-FR" altLang="fr-FR" sz="1200">
                <a:solidFill>
                  <a:srgbClr val="000000"/>
                </a:solidFill>
              </a:rPr>
              <a:t> Interview de Richard STALLMAN, 2011 : </a:t>
            </a:r>
            <a:r>
              <a:rPr lang="fr-FR" altLang="fr-FR" sz="900">
                <a:solidFill>
                  <a:srgbClr val="000000"/>
                </a:solidFill>
                <a:hlinkClick r:id="rId5"/>
              </a:rPr>
              <a:t>https://www.youtube.com/</a:t>
            </a:r>
          </a:p>
          <a:p>
            <a:pPr eaLnBrk="1">
              <a:buSzPct val="45000"/>
              <a:buFont typeface="Wingdings" panose="05000000000000000000" pitchFamily="2" charset="2"/>
              <a:buChar char=""/>
            </a:pPr>
            <a:r>
              <a:rPr lang="fr-FR" altLang="fr-FR" sz="1200">
                <a:solidFill>
                  <a:srgbClr val="000000"/>
                </a:solidFill>
              </a:rPr>
              <a:t> GNU : </a:t>
            </a:r>
            <a:r>
              <a:rPr lang="fr-FR" altLang="fr-FR" sz="900">
                <a:solidFill>
                  <a:srgbClr val="000000"/>
                </a:solidFill>
                <a:hlinkClick r:id="rId6"/>
              </a:rPr>
              <a:t>http://www.gnu.org/philosophy/free-sw.fr.html</a:t>
            </a:r>
          </a:p>
          <a:p>
            <a:pPr eaLnBrk="1">
              <a:buSzPct val="45000"/>
              <a:buFont typeface="Wingdings" panose="05000000000000000000" pitchFamily="2" charset="2"/>
              <a:buChar char=""/>
            </a:pPr>
            <a:r>
              <a:rPr lang="fr-FR" altLang="fr-FR" sz="1200">
                <a:solidFill>
                  <a:srgbClr val="000000"/>
                </a:solidFill>
              </a:rPr>
              <a:t> Annuaire EPFL des principaux logiciels libres : </a:t>
            </a:r>
            <a:r>
              <a:rPr lang="fr-FR" altLang="fr-FR" sz="900">
                <a:solidFill>
                  <a:srgbClr val="000000"/>
                </a:solidFill>
                <a:hlinkClick r:id="rId7"/>
              </a:rPr>
              <a:t>http://enacit.epfl.ch/logiciel-libre/</a:t>
            </a:r>
          </a:p>
          <a:p>
            <a:pPr eaLnBrk="1">
              <a:buSzPct val="45000"/>
              <a:buFont typeface="Wingdings" panose="05000000000000000000" pitchFamily="2" charset="2"/>
              <a:buChar char=""/>
            </a:pPr>
            <a:r>
              <a:rPr lang="fr-FR" altLang="fr-FR" sz="1200">
                <a:solidFill>
                  <a:srgbClr val="000000"/>
                </a:solidFill>
              </a:rPr>
              <a:t> Framasoft - réseau promotion du libre : </a:t>
            </a:r>
            <a:r>
              <a:rPr lang="fr-FR" altLang="fr-FR" sz="900">
                <a:solidFill>
                  <a:srgbClr val="000000"/>
                </a:solidFill>
                <a:hlinkClick r:id="rId8"/>
              </a:rPr>
              <a:t>http://framasoft.net/</a:t>
            </a:r>
          </a:p>
          <a:p>
            <a:pPr eaLnBrk="1">
              <a:buSzPct val="45000"/>
              <a:buFont typeface="Wingdings" panose="05000000000000000000" pitchFamily="2" charset="2"/>
              <a:buChar char=""/>
            </a:pPr>
            <a:r>
              <a:rPr lang="fr-FR" altLang="fr-FR" sz="1200">
                <a:solidFill>
                  <a:srgbClr val="000000"/>
                </a:solidFill>
              </a:rPr>
              <a:t> Les serveurs Web dans le monde : </a:t>
            </a:r>
            <a:r>
              <a:rPr lang="fr-FR" altLang="fr-FR" sz="900">
                <a:solidFill>
                  <a:srgbClr val="000000"/>
                </a:solidFill>
                <a:hlinkClick r:id="rId9"/>
              </a:rPr>
              <a:t>http://linuxfr.org/news/le-sondage-netcraft-des-serveurs-web-de-juillet-2012</a:t>
            </a:r>
          </a:p>
          <a:p>
            <a:pPr eaLnBrk="1">
              <a:buSzPct val="45000"/>
              <a:buFont typeface="Wingdings" panose="05000000000000000000" pitchFamily="2" charset="2"/>
              <a:buChar char=""/>
            </a:pPr>
            <a:r>
              <a:rPr lang="fr-FR" altLang="fr-FR" sz="1200">
                <a:solidFill>
                  <a:srgbClr val="000000"/>
                </a:solidFill>
              </a:rPr>
              <a:t> Carte_conceptuelle_du_logiciel : </a:t>
            </a:r>
            <a:r>
              <a:rPr lang="fr-FR" altLang="fr-FR" sz="900">
                <a:solidFill>
                  <a:srgbClr val="000000"/>
                </a:solidFill>
                <a:hlinkClick r:id="rId10"/>
              </a:rPr>
              <a:t>https://upload.wikimedia.org/</a:t>
            </a:r>
          </a:p>
          <a:p>
            <a:pPr eaLnBrk="1">
              <a:buSzPct val="45000"/>
              <a:buFont typeface="Wingdings" panose="05000000000000000000" pitchFamily="2" charset="2"/>
              <a:buChar char=""/>
            </a:pPr>
            <a:r>
              <a:rPr lang="fr-FR" altLang="fr-FR" sz="1200">
                <a:solidFill>
                  <a:srgbClr val="000000"/>
                </a:solidFill>
              </a:rPr>
              <a:t> Images tirées de différents sites Web : </a:t>
            </a:r>
            <a:r>
              <a:rPr lang="fr-FR" altLang="fr-FR" sz="900">
                <a:solidFill>
                  <a:srgbClr val="000000"/>
                </a:solidFill>
                <a:hlinkClick r:id="rId11"/>
              </a:rPr>
              <a:t>https://www.google.fr/</a:t>
            </a:r>
          </a:p>
        </p:txBody>
      </p:sp>
      <p:sp>
        <p:nvSpPr>
          <p:cNvPr id="2355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720725" y="2921000"/>
            <a:ext cx="8640763" cy="1154113"/>
          </a:xfrm>
        </p:spPr>
        <p:txBody>
          <a:bodyPr/>
          <a:lstStyle/>
          <a:p>
            <a:pPr marL="0" indent="0" algn="ctr" eaLnBrk="1">
              <a:lnSpc>
                <a:spcPct val="101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</a:pPr>
            <a:r>
              <a:rPr lang="fr-FR" altLang="fr-FR" sz="2400" i="1">
                <a:latin typeface="Verdana" panose="020B0604030504040204" pitchFamily="34" charset="0"/>
              </a:rPr>
              <a:t>« Les choix apparemment technologiques cachent souvent un modèle de société »</a:t>
            </a:r>
            <a:r>
              <a:rPr lang="fr-FR" altLang="fr-FR" sz="2400" i="1">
                <a:latin typeface="Arial" panose="020B0604020202020204" pitchFamily="34" charset="0"/>
              </a:rPr>
              <a:t> </a:t>
            </a:r>
          </a:p>
          <a:p>
            <a:pPr marL="0" indent="0" algn="r" eaLnBrk="1">
              <a:lnSpc>
                <a:spcPct val="93000"/>
              </a:lnSpc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  <a:tab pos="3594100" algn="l"/>
                <a:tab pos="4043363" algn="l"/>
                <a:tab pos="4492625" algn="l"/>
                <a:tab pos="4941888" algn="l"/>
                <a:tab pos="5391150" algn="l"/>
                <a:tab pos="5840413" algn="l"/>
                <a:tab pos="6289675" algn="l"/>
                <a:tab pos="6738938" algn="l"/>
                <a:tab pos="7188200" algn="l"/>
                <a:tab pos="7637463" algn="l"/>
                <a:tab pos="8086725" algn="l"/>
                <a:tab pos="8535988" algn="l"/>
              </a:tabLst>
            </a:pPr>
            <a:r>
              <a:rPr lang="fr-FR" altLang="fr-FR" sz="1600" i="1">
                <a:latin typeface="Arial" panose="020B0604020202020204" pitchFamily="34" charset="0"/>
                <a:cs typeface="Times New Roman" panose="02020603050405020304" pitchFamily="18" charset="0"/>
              </a:rPr>
              <a:t>Roberto Di Cosmo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20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2000" fill="hold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1" dur="2000" fill="hold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" dur="2000" fill="hold"/>
                                        <p:tgtEl>
                                          <p:spTgt spid="133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5" dur="2000" fill="hold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6" dur="2000" fill="hold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9" dur="2000" fill="hold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2000" fill="hold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" dur="2000" fill="hold"/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" dur="2000" fill="hold"/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" dur="2000" fill="hold"/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2000" fill="hold"/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" dur="2000" fill="hold"/>
                                        <p:tgtEl>
                                          <p:spTgt spid="13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" dur="2000" fill="hold"/>
                                        <p:tgtEl>
                                          <p:spTgt spid="13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5" dur="2000" fill="hold"/>
                                        <p:tgtEl>
                                          <p:spTgt spid="133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6" dur="2000" fill="hold"/>
                                        <p:tgtEl>
                                          <p:spTgt spid="133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9" dur="2000" fill="hold"/>
                                        <p:tgtEl>
                                          <p:spTgt spid="133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" dur="2000" fill="hold"/>
                                        <p:tgtEl>
                                          <p:spTgt spid="133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1+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Papyrus"/>
        <a:ea typeface=""/>
        <a:cs typeface="DejaVu Sans"/>
      </a:majorFont>
      <a:minorFont>
        <a:latin typeface="Lithograph"/>
        <a:ea typeface="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r-FR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cs typeface="DejaVu Sans" panose="020B0603030804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fr-FR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cs typeface="DejaVu Sans" panose="020B0603030804020204" pitchFamily="34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1105</TotalTime>
  <Words>220</Words>
  <Application>Microsoft Office PowerPoint</Application>
  <PresentationFormat>Personnalisé</PresentationFormat>
  <Paragraphs>27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3" baseType="lpstr">
      <vt:lpstr>Arial</vt:lpstr>
      <vt:lpstr>Comic Sans MS</vt:lpstr>
      <vt:lpstr>Lithograph</vt:lpstr>
      <vt:lpstr>Lohit Bengali</vt:lpstr>
      <vt:lpstr>Papyrus</vt:lpstr>
      <vt:lpstr>Times New Roman</vt:lpstr>
      <vt:lpstr>Verdana</vt:lpstr>
      <vt:lpstr>Wingdings</vt:lpstr>
      <vt:lpstr>Thème Office</vt:lpstr>
      <vt:lpstr>Différents logiciels :</vt:lpstr>
      <vt:lpstr>Les serveurs web dans le monde</vt:lpstr>
      <vt:lpstr>Présentation PowerPoint</vt:lpstr>
      <vt:lpstr>Linux et les logiciels libres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chris</dc:creator>
  <cp:keywords/>
  <dc:description/>
  <cp:lastModifiedBy>Cours Caid</cp:lastModifiedBy>
  <cp:revision>166</cp:revision>
  <cp:lastPrinted>1601-01-01T00:00:00Z</cp:lastPrinted>
  <dcterms:created xsi:type="dcterms:W3CDTF">2006-05-31T20:58:42Z</dcterms:created>
  <dcterms:modified xsi:type="dcterms:W3CDTF">2023-07-31T13:52:01Z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